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39" autoAdjust="0"/>
  </p:normalViewPr>
  <p:slideViewPr>
    <p:cSldViewPr>
      <p:cViewPr>
        <p:scale>
          <a:sx n="119" d="100"/>
          <a:sy n="119" d="100"/>
        </p:scale>
        <p:origin x="-145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24CF-D4BD-4002-96C6-C01D1946F7B0}" type="datetimeFigureOut">
              <a:rPr lang="en-US" smtClean="0"/>
              <a:t>8/16/2012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C3EEB-7B08-426C-87C4-B5484A8A0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614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24CF-D4BD-4002-96C6-C01D1946F7B0}" type="datetimeFigureOut">
              <a:rPr lang="en-US" smtClean="0"/>
              <a:t>8/16/2012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C3EEB-7B08-426C-87C4-B5484A8A0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699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24CF-D4BD-4002-96C6-C01D1946F7B0}" type="datetimeFigureOut">
              <a:rPr lang="en-US" smtClean="0"/>
              <a:t>8/16/2012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C3EEB-7B08-426C-87C4-B5484A8A0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751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24CF-D4BD-4002-96C6-C01D1946F7B0}" type="datetimeFigureOut">
              <a:rPr lang="en-US" smtClean="0"/>
              <a:t>8/16/2012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C3EEB-7B08-426C-87C4-B5484A8A0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41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24CF-D4BD-4002-96C6-C01D1946F7B0}" type="datetimeFigureOut">
              <a:rPr lang="en-US" smtClean="0"/>
              <a:t>8/16/2012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C3EEB-7B08-426C-87C4-B5484A8A0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60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24CF-D4BD-4002-96C6-C01D1946F7B0}" type="datetimeFigureOut">
              <a:rPr lang="en-US" smtClean="0"/>
              <a:t>8/16/2012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C3EEB-7B08-426C-87C4-B5484A8A0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487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24CF-D4BD-4002-96C6-C01D1946F7B0}" type="datetimeFigureOut">
              <a:rPr lang="en-US" smtClean="0"/>
              <a:t>8/16/2012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C3EEB-7B08-426C-87C4-B5484A8A0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18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24CF-D4BD-4002-96C6-C01D1946F7B0}" type="datetimeFigureOut">
              <a:rPr lang="en-US" smtClean="0"/>
              <a:t>8/16/2012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C3EEB-7B08-426C-87C4-B5484A8A0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658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24CF-D4BD-4002-96C6-C01D1946F7B0}" type="datetimeFigureOut">
              <a:rPr lang="en-US" smtClean="0"/>
              <a:t>8/16/2012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C3EEB-7B08-426C-87C4-B5484A8A0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565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24CF-D4BD-4002-96C6-C01D1946F7B0}" type="datetimeFigureOut">
              <a:rPr lang="en-US" smtClean="0"/>
              <a:t>8/16/2012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C3EEB-7B08-426C-87C4-B5484A8A0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116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24CF-D4BD-4002-96C6-C01D1946F7B0}" type="datetimeFigureOut">
              <a:rPr lang="en-US" smtClean="0"/>
              <a:t>8/16/2012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C3EEB-7B08-426C-87C4-B5484A8A0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224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424CF-D4BD-4002-96C6-C01D1946F7B0}" type="datetimeFigureOut">
              <a:rPr lang="en-US" smtClean="0"/>
              <a:t>8/16/2012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5C3EEB-7B08-426C-87C4-B5484A8A0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308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470025"/>
          </a:xfrm>
        </p:spPr>
        <p:txBody>
          <a:bodyPr/>
          <a:lstStyle/>
          <a:p>
            <a:r>
              <a:rPr lang="en-NZ" dirty="0" smtClean="0"/>
              <a:t>Casio graphics calculators and Chemistry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2420888"/>
            <a:ext cx="4928592" cy="1752600"/>
          </a:xfrm>
        </p:spPr>
        <p:txBody>
          <a:bodyPr/>
          <a:lstStyle/>
          <a:p>
            <a:r>
              <a:rPr lang="en-NZ" dirty="0" smtClean="0">
                <a:solidFill>
                  <a:srgbClr val="FF0000"/>
                </a:solidFill>
              </a:rPr>
              <a:t>Use to solve</a:t>
            </a:r>
          </a:p>
          <a:p>
            <a:r>
              <a:rPr lang="en-NZ" dirty="0" smtClean="0">
                <a:solidFill>
                  <a:srgbClr val="FF0000"/>
                </a:solidFill>
              </a:rPr>
              <a:t>pH = -log [H</a:t>
            </a:r>
            <a:r>
              <a:rPr lang="en-NZ" baseline="30000" dirty="0" smtClean="0">
                <a:solidFill>
                  <a:srgbClr val="FF0000"/>
                </a:solidFill>
              </a:rPr>
              <a:t>+</a:t>
            </a:r>
            <a:r>
              <a:rPr lang="en-NZ" dirty="0" smtClean="0">
                <a:solidFill>
                  <a:srgbClr val="FF0000"/>
                </a:solidFill>
              </a:rPr>
              <a:t>]</a:t>
            </a:r>
          </a:p>
          <a:p>
            <a:r>
              <a:rPr lang="en-NZ" dirty="0" smtClean="0">
                <a:solidFill>
                  <a:srgbClr val="FF0000"/>
                </a:solidFill>
              </a:rPr>
              <a:t>[H</a:t>
            </a:r>
            <a:r>
              <a:rPr lang="en-NZ" baseline="30000" dirty="0" smtClean="0">
                <a:solidFill>
                  <a:srgbClr val="FF0000"/>
                </a:solidFill>
              </a:rPr>
              <a:t>+</a:t>
            </a:r>
            <a:r>
              <a:rPr lang="en-NZ" dirty="0" smtClean="0">
                <a:solidFill>
                  <a:srgbClr val="FF0000"/>
                </a:solidFill>
              </a:rPr>
              <a:t>=] = </a:t>
            </a:r>
            <a:r>
              <a:rPr lang="en-NZ" dirty="0" smtClean="0">
                <a:solidFill>
                  <a:srgbClr val="FF0000"/>
                </a:solidFill>
              </a:rPr>
              <a:t>10</a:t>
            </a:r>
            <a:r>
              <a:rPr lang="en-NZ" baseline="30000" dirty="0" smtClean="0">
                <a:solidFill>
                  <a:srgbClr val="FF0000"/>
                </a:solidFill>
              </a:rPr>
              <a:t>-pH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156176" y="1484784"/>
            <a:ext cx="1152128" cy="2331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51520" y="5949280"/>
            <a:ext cx="38733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ym typeface="Wingdings"/>
              </a:rPr>
              <a:t></a:t>
            </a:r>
            <a:r>
              <a:rPr lang="en-GB" dirty="0"/>
              <a:t> No Brain Too Small </a:t>
            </a:r>
            <a:r>
              <a:rPr lang="en-GB" dirty="0">
                <a:sym typeface="Wingdings"/>
              </a:rPr>
              <a:t></a:t>
            </a:r>
            <a:r>
              <a:rPr lang="en-GB" dirty="0"/>
              <a:t> CHEMISTRY </a:t>
            </a:r>
            <a:r>
              <a:rPr lang="en-GB" dirty="0">
                <a:sym typeface="Wingdings"/>
              </a:rPr>
              <a:t>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68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3848" y="274638"/>
            <a:ext cx="5482952" cy="1143000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>Finding –log of a number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353295"/>
            <a:ext cx="1392253" cy="2817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07904" y="1988840"/>
            <a:ext cx="4536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Example calculation  </a:t>
            </a:r>
            <a:r>
              <a:rPr lang="en-NZ" sz="3200" dirty="0" smtClean="0"/>
              <a:t>-log 1x10</a:t>
            </a:r>
            <a:r>
              <a:rPr lang="en-NZ" sz="3200" baseline="30000" dirty="0" smtClean="0"/>
              <a:t>-7</a:t>
            </a:r>
            <a:r>
              <a:rPr lang="en-NZ" sz="3200" dirty="0" smtClean="0"/>
              <a:t> = 7</a:t>
            </a:r>
            <a:endParaRPr lang="en-US" sz="3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077072"/>
            <a:ext cx="504825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110409"/>
            <a:ext cx="4286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110409"/>
            <a:ext cx="495300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110409"/>
            <a:ext cx="1038225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134221"/>
            <a:ext cx="47625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100883"/>
            <a:ext cx="4953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ight Brace 5"/>
          <p:cNvSpPr/>
          <p:nvPr/>
        </p:nvSpPr>
        <p:spPr>
          <a:xfrm rot="5400000">
            <a:off x="5611738" y="3037334"/>
            <a:ext cx="432048" cy="423971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860032" y="573325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Calculator displays  7 </a:t>
            </a:r>
            <a:endParaRPr lang="en-US" dirty="0"/>
          </a:p>
        </p:txBody>
      </p:sp>
      <p:sp>
        <p:nvSpPr>
          <p:cNvPr id="9" name="Rounded Rectangular Callout 8"/>
          <p:cNvSpPr/>
          <p:nvPr/>
        </p:nvSpPr>
        <p:spPr>
          <a:xfrm flipV="1">
            <a:off x="1475656" y="1702963"/>
            <a:ext cx="216024" cy="243318"/>
          </a:xfrm>
          <a:prstGeom prst="wedgeRoundRectCallout">
            <a:avLst>
              <a:gd name="adj1" fmla="val 910700"/>
              <a:gd name="adj2" fmla="val 56649"/>
              <a:gd name="adj3" fmla="val 16667"/>
            </a:avLst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77084" y="1347388"/>
            <a:ext cx="2245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Select this from menu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51920" y="3140968"/>
            <a:ext cx="1070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You press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7102203" y="5733256"/>
                <a:ext cx="39305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sym typeface="Wingdings"/>
                        </a:rPr>
                        <m:t>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2203" y="5733256"/>
                <a:ext cx="393056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/>
          <p:cNvSpPr/>
          <p:nvPr/>
        </p:nvSpPr>
        <p:spPr>
          <a:xfrm>
            <a:off x="251520" y="5949280"/>
            <a:ext cx="38733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ym typeface="Wingdings"/>
              </a:rPr>
              <a:t></a:t>
            </a:r>
            <a:r>
              <a:rPr lang="en-GB" dirty="0"/>
              <a:t> No Brain Too Small </a:t>
            </a:r>
            <a:r>
              <a:rPr lang="en-GB" dirty="0">
                <a:sym typeface="Wingdings"/>
              </a:rPr>
              <a:t></a:t>
            </a:r>
            <a:r>
              <a:rPr lang="en-GB" dirty="0"/>
              <a:t> CHEMISTRY </a:t>
            </a:r>
            <a:r>
              <a:rPr lang="en-GB" dirty="0">
                <a:sym typeface="Wingdings"/>
              </a:rPr>
              <a:t>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285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/>
      <p:bldP spid="9" grpId="0" animBg="1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Finding 10</a:t>
            </a:r>
            <a:r>
              <a:rPr lang="en-NZ" baseline="30000" dirty="0" smtClean="0"/>
              <a:t>-pH</a:t>
            </a:r>
            <a:r>
              <a:rPr lang="en-NZ" dirty="0" smtClean="0"/>
              <a:t> ( to calculate [H</a:t>
            </a:r>
            <a:r>
              <a:rPr lang="en-NZ" baseline="30000" dirty="0" smtClean="0"/>
              <a:t>+</a:t>
            </a:r>
            <a:r>
              <a:rPr lang="en-NZ" dirty="0" smtClean="0"/>
              <a:t>])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88076"/>
            <a:ext cx="1145918" cy="2319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03848" y="1700808"/>
            <a:ext cx="5257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Example – find the [H</a:t>
            </a:r>
            <a:r>
              <a:rPr lang="en-NZ" baseline="30000" dirty="0" smtClean="0"/>
              <a:t>+</a:t>
            </a:r>
            <a:r>
              <a:rPr lang="en-NZ" dirty="0" smtClean="0"/>
              <a:t>] ions in a solution if the pH is 7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987824" y="2316315"/>
            <a:ext cx="597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 smtClean="0"/>
              <a:t>[H</a:t>
            </a:r>
            <a:r>
              <a:rPr lang="en-NZ" sz="3600" baseline="30000" dirty="0" smtClean="0"/>
              <a:t>+</a:t>
            </a:r>
            <a:r>
              <a:rPr lang="en-NZ" sz="3600" dirty="0" smtClean="0"/>
              <a:t>]= 10</a:t>
            </a:r>
            <a:r>
              <a:rPr lang="en-NZ" sz="3600" baseline="30000" dirty="0" smtClean="0"/>
              <a:t>-pH </a:t>
            </a:r>
            <a:r>
              <a:rPr lang="en-NZ" sz="3600" dirty="0"/>
              <a:t>or [H</a:t>
            </a:r>
            <a:r>
              <a:rPr lang="en-NZ" sz="3600" baseline="30000" dirty="0"/>
              <a:t>+</a:t>
            </a:r>
            <a:r>
              <a:rPr lang="en-NZ" sz="3600" dirty="0"/>
              <a:t>] </a:t>
            </a:r>
            <a:r>
              <a:rPr lang="en-NZ" sz="3600" dirty="0" smtClean="0"/>
              <a:t>= </a:t>
            </a:r>
            <a:r>
              <a:rPr lang="en-NZ" sz="3600" dirty="0" err="1" smtClean="0"/>
              <a:t>invlog</a:t>
            </a:r>
            <a:r>
              <a:rPr lang="en-NZ" sz="3600" dirty="0" smtClean="0"/>
              <a:t>(-pH)</a:t>
            </a:r>
            <a:endParaRPr lang="en-US" sz="3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140968"/>
            <a:ext cx="47625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097513"/>
            <a:ext cx="428625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090665"/>
            <a:ext cx="443156" cy="451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140" y="3090665"/>
            <a:ext cx="408612" cy="384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097513"/>
            <a:ext cx="485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ight Brace 6"/>
          <p:cNvSpPr/>
          <p:nvPr/>
        </p:nvSpPr>
        <p:spPr>
          <a:xfrm rot="5400000">
            <a:off x="4756782" y="2380122"/>
            <a:ext cx="476250" cy="300605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730005" y="4653136"/>
            <a:ext cx="301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Calculator will display   1.E -07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730005" y="5517232"/>
            <a:ext cx="2246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Which means  </a:t>
            </a:r>
            <a:r>
              <a:rPr lang="en-NZ" dirty="0" smtClean="0"/>
              <a:t>1 x 10</a:t>
            </a:r>
            <a:r>
              <a:rPr lang="en-NZ" baseline="30000" dirty="0" smtClean="0"/>
              <a:t>-7  </a:t>
            </a:r>
            <a:r>
              <a:rPr lang="en-NZ" dirty="0" smtClean="0"/>
              <a:t>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45340" y="5517232"/>
            <a:ext cx="960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(</a:t>
            </a:r>
            <a:r>
              <a:rPr lang="en-NZ" dirty="0" err="1" smtClean="0"/>
              <a:t>mol</a:t>
            </a:r>
            <a:r>
              <a:rPr lang="en-NZ" dirty="0" smtClean="0"/>
              <a:t> L</a:t>
            </a:r>
            <a:r>
              <a:rPr lang="en-NZ" baseline="30000" dirty="0" smtClean="0"/>
              <a:t>-1</a:t>
            </a:r>
            <a:r>
              <a:rPr lang="en-NZ" dirty="0" smtClean="0"/>
              <a:t>)</a:t>
            </a:r>
            <a:endParaRPr lang="en-US" baseline="30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668344" y="5517232"/>
                <a:ext cx="39305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sym typeface="Wingdings"/>
                        </a:rPr>
                        <m:t>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8344" y="5517232"/>
                <a:ext cx="393056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/>
          <p:cNvSpPr/>
          <p:nvPr/>
        </p:nvSpPr>
        <p:spPr>
          <a:xfrm>
            <a:off x="251520" y="5949280"/>
            <a:ext cx="38733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ym typeface="Wingdings"/>
              </a:rPr>
              <a:t></a:t>
            </a:r>
            <a:r>
              <a:rPr lang="en-GB" dirty="0"/>
              <a:t> No Brain Too Small </a:t>
            </a:r>
            <a:r>
              <a:rPr lang="en-GB" dirty="0">
                <a:sym typeface="Wingdings"/>
              </a:rPr>
              <a:t></a:t>
            </a:r>
            <a:r>
              <a:rPr lang="en-GB" dirty="0"/>
              <a:t> CHEMISTRY </a:t>
            </a:r>
            <a:r>
              <a:rPr lang="en-GB" dirty="0">
                <a:sym typeface="Wingdings"/>
              </a:rPr>
              <a:t>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09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Don’t forget to give your answer to the required number of significant figures as stated in the question.</a:t>
            </a:r>
          </a:p>
          <a:p>
            <a:endParaRPr lang="en-NZ" dirty="0"/>
          </a:p>
          <a:p>
            <a:r>
              <a:rPr lang="en-NZ" dirty="0" smtClean="0"/>
              <a:t>For the unit standard this will be 3 </a:t>
            </a:r>
            <a:r>
              <a:rPr lang="en-NZ" dirty="0" err="1" smtClean="0"/>
              <a:t>s.f.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51520" y="5949280"/>
            <a:ext cx="38733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ym typeface="Wingdings"/>
              </a:rPr>
              <a:t></a:t>
            </a:r>
            <a:r>
              <a:rPr lang="en-GB" dirty="0"/>
              <a:t> No Brain Too Small </a:t>
            </a:r>
            <a:r>
              <a:rPr lang="en-GB" dirty="0">
                <a:sym typeface="Wingdings"/>
              </a:rPr>
              <a:t></a:t>
            </a:r>
            <a:r>
              <a:rPr lang="en-GB" dirty="0"/>
              <a:t> CHEMISTRY </a:t>
            </a:r>
            <a:r>
              <a:rPr lang="en-GB" dirty="0">
                <a:sym typeface="Wingdings"/>
              </a:rPr>
              <a:t>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07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158</Words>
  <Application>Microsoft Office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Casio graphics calculators and Chemistry</vt:lpstr>
      <vt:lpstr>Finding –log of a number</vt:lpstr>
      <vt:lpstr>Finding 10-pH ( to calculate [H+])</vt:lpstr>
      <vt:lpstr>Tips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Casio graphics calculators and Chemistry</dc:title>
  <dc:creator>NB2S</dc:creator>
  <cp:lastModifiedBy>Josi</cp:lastModifiedBy>
  <cp:revision>14</cp:revision>
  <dcterms:created xsi:type="dcterms:W3CDTF">2011-07-12T07:36:04Z</dcterms:created>
  <dcterms:modified xsi:type="dcterms:W3CDTF">2012-08-16T06:12:35Z</dcterms:modified>
</cp:coreProperties>
</file>