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7" r:id="rId4"/>
    <p:sldId id="258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15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1" autoAdjust="0"/>
    <p:restoredTop sz="94639" autoAdjust="0"/>
  </p:normalViewPr>
  <p:slideViewPr>
    <p:cSldViewPr>
      <p:cViewPr>
        <p:scale>
          <a:sx n="119" d="100"/>
          <a:sy n="119" d="100"/>
        </p:scale>
        <p:origin x="-1452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424CF-D4BD-4002-96C6-C01D1946F7B0}" type="datetimeFigureOut">
              <a:rPr lang="en-US" smtClean="0"/>
              <a:t>8/16/2012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5C3EEB-7B08-426C-87C4-B5484A8A0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56141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424CF-D4BD-4002-96C6-C01D1946F7B0}" type="datetimeFigureOut">
              <a:rPr lang="en-US" smtClean="0"/>
              <a:t>8/16/2012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5C3EEB-7B08-426C-87C4-B5484A8A0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96990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424CF-D4BD-4002-96C6-C01D1946F7B0}" type="datetimeFigureOut">
              <a:rPr lang="en-US" smtClean="0"/>
              <a:t>8/16/2012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5C3EEB-7B08-426C-87C4-B5484A8A0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5751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424CF-D4BD-4002-96C6-C01D1946F7B0}" type="datetimeFigureOut">
              <a:rPr lang="en-US" smtClean="0"/>
              <a:t>8/16/2012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5C3EEB-7B08-426C-87C4-B5484A8A0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50411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424CF-D4BD-4002-96C6-C01D1946F7B0}" type="datetimeFigureOut">
              <a:rPr lang="en-US" smtClean="0"/>
              <a:t>8/16/2012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5C3EEB-7B08-426C-87C4-B5484A8A0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605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424CF-D4BD-4002-96C6-C01D1946F7B0}" type="datetimeFigureOut">
              <a:rPr lang="en-US" smtClean="0"/>
              <a:t>8/16/2012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5C3EEB-7B08-426C-87C4-B5484A8A0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64877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424CF-D4BD-4002-96C6-C01D1946F7B0}" type="datetimeFigureOut">
              <a:rPr lang="en-US" smtClean="0"/>
              <a:t>8/16/2012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5C3EEB-7B08-426C-87C4-B5484A8A0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6189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424CF-D4BD-4002-96C6-C01D1946F7B0}" type="datetimeFigureOut">
              <a:rPr lang="en-US" smtClean="0"/>
              <a:t>8/16/2012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5C3EEB-7B08-426C-87C4-B5484A8A0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36589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424CF-D4BD-4002-96C6-C01D1946F7B0}" type="datetimeFigureOut">
              <a:rPr lang="en-US" smtClean="0"/>
              <a:t>8/16/2012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5C3EEB-7B08-426C-87C4-B5484A8A0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35655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424CF-D4BD-4002-96C6-C01D1946F7B0}" type="datetimeFigureOut">
              <a:rPr lang="en-US" smtClean="0"/>
              <a:t>8/16/2012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5C3EEB-7B08-426C-87C4-B5484A8A0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01161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424CF-D4BD-4002-96C6-C01D1946F7B0}" type="datetimeFigureOut">
              <a:rPr lang="en-US" smtClean="0"/>
              <a:t>8/16/2012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5C3EEB-7B08-426C-87C4-B5484A8A0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22244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9424CF-D4BD-4002-96C6-C01D1946F7B0}" type="datetimeFigureOut">
              <a:rPr lang="en-US" smtClean="0"/>
              <a:t>8/16/2012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5C3EEB-7B08-426C-87C4-B5484A8A0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43083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image" Target="../media/image11.png"/><Relationship Id="rId7" Type="http://schemas.openxmlformats.org/officeDocument/2006/relationships/image" Target="../media/image15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476672"/>
            <a:ext cx="7772400" cy="1470025"/>
          </a:xfrm>
        </p:spPr>
        <p:txBody>
          <a:bodyPr/>
          <a:lstStyle/>
          <a:p>
            <a:r>
              <a:rPr lang="en-NZ" dirty="0" smtClean="0"/>
              <a:t>Casio graphics calculators and Chemistry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600" y="2420888"/>
            <a:ext cx="4928592" cy="1752600"/>
          </a:xfrm>
        </p:spPr>
        <p:txBody>
          <a:bodyPr/>
          <a:lstStyle/>
          <a:p>
            <a:r>
              <a:rPr lang="en-NZ" dirty="0" smtClean="0">
                <a:solidFill>
                  <a:srgbClr val="FF0000"/>
                </a:solidFill>
              </a:rPr>
              <a:t>Use to solve</a:t>
            </a:r>
          </a:p>
          <a:p>
            <a:r>
              <a:rPr lang="en-NZ" dirty="0" smtClean="0">
                <a:solidFill>
                  <a:srgbClr val="FF0000"/>
                </a:solidFill>
              </a:rPr>
              <a:t>pH = -log [H</a:t>
            </a:r>
            <a:r>
              <a:rPr lang="en-NZ" baseline="30000" dirty="0" smtClean="0">
                <a:solidFill>
                  <a:srgbClr val="FF0000"/>
                </a:solidFill>
              </a:rPr>
              <a:t>+</a:t>
            </a:r>
            <a:r>
              <a:rPr lang="en-NZ" dirty="0" smtClean="0">
                <a:solidFill>
                  <a:srgbClr val="FF0000"/>
                </a:solidFill>
              </a:rPr>
              <a:t>]</a:t>
            </a:r>
          </a:p>
          <a:p>
            <a:r>
              <a:rPr lang="en-NZ" dirty="0" smtClean="0">
                <a:solidFill>
                  <a:srgbClr val="FF0000"/>
                </a:solidFill>
              </a:rPr>
              <a:t>[H</a:t>
            </a:r>
            <a:r>
              <a:rPr lang="en-NZ" baseline="30000" dirty="0" smtClean="0">
                <a:solidFill>
                  <a:srgbClr val="FF0000"/>
                </a:solidFill>
              </a:rPr>
              <a:t>+</a:t>
            </a:r>
            <a:r>
              <a:rPr lang="en-NZ" dirty="0" smtClean="0">
                <a:solidFill>
                  <a:srgbClr val="FF0000"/>
                </a:solidFill>
              </a:rPr>
              <a:t>=] = </a:t>
            </a:r>
            <a:r>
              <a:rPr lang="en-NZ" dirty="0" smtClean="0">
                <a:solidFill>
                  <a:srgbClr val="FF0000"/>
                </a:solidFill>
              </a:rPr>
              <a:t>10</a:t>
            </a:r>
            <a:r>
              <a:rPr lang="en-NZ" baseline="30000" dirty="0" smtClean="0">
                <a:solidFill>
                  <a:srgbClr val="FF0000"/>
                </a:solidFill>
              </a:rPr>
              <a:t>-pH</a:t>
            </a:r>
            <a:endParaRPr lang="en-US" baseline="30000" dirty="0">
              <a:solidFill>
                <a:srgbClr val="FF0000"/>
              </a:solidFill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156176" y="1484784"/>
            <a:ext cx="1152128" cy="23316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Rectangle 4"/>
          <p:cNvSpPr/>
          <p:nvPr/>
        </p:nvSpPr>
        <p:spPr>
          <a:xfrm>
            <a:off x="251520" y="5949280"/>
            <a:ext cx="387336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>
                <a:sym typeface="Wingdings"/>
              </a:rPr>
              <a:t></a:t>
            </a:r>
            <a:r>
              <a:rPr lang="en-GB" dirty="0"/>
              <a:t> No Brain Too Small </a:t>
            </a:r>
            <a:r>
              <a:rPr lang="en-GB" dirty="0">
                <a:sym typeface="Wingdings"/>
              </a:rPr>
              <a:t></a:t>
            </a:r>
            <a:r>
              <a:rPr lang="en-GB" dirty="0"/>
              <a:t> CHEMISTRY </a:t>
            </a:r>
            <a:r>
              <a:rPr lang="en-GB" dirty="0">
                <a:sym typeface="Wingdings"/>
              </a:rPr>
              <a:t>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8681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3848" y="274638"/>
            <a:ext cx="5482952" cy="1143000"/>
          </a:xfrm>
        </p:spPr>
        <p:txBody>
          <a:bodyPr>
            <a:normAutofit fontScale="90000"/>
          </a:bodyPr>
          <a:lstStyle/>
          <a:p>
            <a:r>
              <a:rPr lang="en-NZ" dirty="0" smtClean="0"/>
              <a:t>Finding –log of a number</a:t>
            </a:r>
            <a:endParaRPr 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1353295"/>
            <a:ext cx="1392253" cy="28176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707904" y="1988840"/>
            <a:ext cx="45365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dirty="0" smtClean="0"/>
              <a:t>Example calculation  </a:t>
            </a:r>
            <a:r>
              <a:rPr lang="en-NZ" sz="3200" dirty="0" smtClean="0"/>
              <a:t>-log 1x10</a:t>
            </a:r>
            <a:r>
              <a:rPr lang="en-NZ" sz="3200" baseline="30000" dirty="0" smtClean="0"/>
              <a:t>-7</a:t>
            </a:r>
            <a:r>
              <a:rPr lang="en-NZ" sz="3200" dirty="0" smtClean="0"/>
              <a:t> = 7</a:t>
            </a:r>
            <a:endParaRPr lang="en-US" sz="3200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7904" y="4077072"/>
            <a:ext cx="504825" cy="438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3968" y="4110409"/>
            <a:ext cx="428625" cy="371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4110409"/>
            <a:ext cx="495300" cy="42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2120" y="4110409"/>
            <a:ext cx="1038225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248" y="4134221"/>
            <a:ext cx="47625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320" y="4100883"/>
            <a:ext cx="495300" cy="409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ight Brace 5"/>
          <p:cNvSpPr/>
          <p:nvPr/>
        </p:nvSpPr>
        <p:spPr>
          <a:xfrm rot="5400000">
            <a:off x="5611738" y="3037334"/>
            <a:ext cx="432048" cy="4239716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4860032" y="5733256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dirty="0" smtClean="0"/>
              <a:t>Calculator displays  7 </a:t>
            </a:r>
            <a:endParaRPr lang="en-US" dirty="0"/>
          </a:p>
        </p:txBody>
      </p:sp>
      <p:sp>
        <p:nvSpPr>
          <p:cNvPr id="9" name="Rounded Rectangular Callout 8"/>
          <p:cNvSpPr/>
          <p:nvPr/>
        </p:nvSpPr>
        <p:spPr>
          <a:xfrm flipV="1">
            <a:off x="1475656" y="1702963"/>
            <a:ext cx="216024" cy="243318"/>
          </a:xfrm>
          <a:prstGeom prst="wedgeRoundRectCallout">
            <a:avLst>
              <a:gd name="adj1" fmla="val 910700"/>
              <a:gd name="adj2" fmla="val 56649"/>
              <a:gd name="adj3" fmla="val 16667"/>
            </a:avLst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3977084" y="1347388"/>
            <a:ext cx="22456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NZ" dirty="0" smtClean="0"/>
              <a:t>Select this from menu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3851920" y="3140968"/>
            <a:ext cx="10701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NZ" dirty="0" smtClean="0"/>
              <a:t>You press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angle 11"/>
              <p:cNvSpPr/>
              <p:nvPr/>
            </p:nvSpPr>
            <p:spPr>
              <a:xfrm>
                <a:off x="7102203" y="5733256"/>
                <a:ext cx="39305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/>
                          <a:sym typeface="Wingdings"/>
                        </a:rPr>
                        <m:t>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2" name="Rectangle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02203" y="5733256"/>
                <a:ext cx="393056" cy="369332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Rectangle 16"/>
          <p:cNvSpPr/>
          <p:nvPr/>
        </p:nvSpPr>
        <p:spPr>
          <a:xfrm>
            <a:off x="251520" y="5949280"/>
            <a:ext cx="387336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>
                <a:sym typeface="Wingdings"/>
              </a:rPr>
              <a:t></a:t>
            </a:r>
            <a:r>
              <a:rPr lang="en-GB" dirty="0"/>
              <a:t> No Brain Too Small </a:t>
            </a:r>
            <a:r>
              <a:rPr lang="en-GB" dirty="0">
                <a:sym typeface="Wingdings"/>
              </a:rPr>
              <a:t></a:t>
            </a:r>
            <a:r>
              <a:rPr lang="en-GB" dirty="0"/>
              <a:t> CHEMISTRY </a:t>
            </a:r>
            <a:r>
              <a:rPr lang="en-GB" dirty="0">
                <a:sym typeface="Wingdings"/>
              </a:rPr>
              <a:t>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72859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 animBg="1"/>
      <p:bldP spid="7" grpId="0"/>
      <p:bldP spid="9" grpId="0" animBg="1"/>
      <p:bldP spid="10" grpId="0"/>
      <p:bldP spid="11" grpId="0"/>
      <p:bldP spid="1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Finding 10</a:t>
            </a:r>
            <a:r>
              <a:rPr lang="en-NZ" baseline="30000" dirty="0" smtClean="0"/>
              <a:t>-pH</a:t>
            </a:r>
            <a:r>
              <a:rPr lang="en-NZ" dirty="0" smtClean="0"/>
              <a:t> ( to calculate [H</a:t>
            </a:r>
            <a:r>
              <a:rPr lang="en-NZ" baseline="30000" dirty="0" smtClean="0"/>
              <a:t>+</a:t>
            </a:r>
            <a:r>
              <a:rPr lang="en-NZ" dirty="0" smtClean="0"/>
              <a:t>])</a:t>
            </a:r>
            <a:endParaRPr lang="en-US" dirty="0"/>
          </a:p>
        </p:txBody>
      </p:sp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1388076"/>
            <a:ext cx="1145918" cy="23190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3203848" y="1700808"/>
            <a:ext cx="52572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NZ" dirty="0" smtClean="0"/>
              <a:t>Example – find the [H</a:t>
            </a:r>
            <a:r>
              <a:rPr lang="en-NZ" baseline="30000" dirty="0" smtClean="0"/>
              <a:t>+</a:t>
            </a:r>
            <a:r>
              <a:rPr lang="en-NZ" dirty="0" smtClean="0"/>
              <a:t>] ions in a solution if the pH is 7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987824" y="2316315"/>
            <a:ext cx="59766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sz="3600" dirty="0" smtClean="0"/>
              <a:t>[H</a:t>
            </a:r>
            <a:r>
              <a:rPr lang="en-NZ" sz="3600" baseline="30000" dirty="0" smtClean="0"/>
              <a:t>+</a:t>
            </a:r>
            <a:r>
              <a:rPr lang="en-NZ" sz="3600" dirty="0" smtClean="0"/>
              <a:t>]= 10</a:t>
            </a:r>
            <a:r>
              <a:rPr lang="en-NZ" sz="3600" baseline="30000" dirty="0" smtClean="0"/>
              <a:t>-pH </a:t>
            </a:r>
            <a:r>
              <a:rPr lang="en-NZ" sz="3600" dirty="0"/>
              <a:t>or [H</a:t>
            </a:r>
            <a:r>
              <a:rPr lang="en-NZ" sz="3600" baseline="30000" dirty="0"/>
              <a:t>+</a:t>
            </a:r>
            <a:r>
              <a:rPr lang="en-NZ" sz="3600" dirty="0"/>
              <a:t>] </a:t>
            </a:r>
            <a:r>
              <a:rPr lang="en-NZ" sz="3600" dirty="0" smtClean="0"/>
              <a:t>= </a:t>
            </a:r>
            <a:r>
              <a:rPr lang="en-NZ" sz="3600" dirty="0" err="1" smtClean="0"/>
              <a:t>invlog</a:t>
            </a:r>
            <a:r>
              <a:rPr lang="en-NZ" sz="3600" dirty="0" smtClean="0"/>
              <a:t>(-pH)</a:t>
            </a:r>
            <a:endParaRPr lang="en-US" sz="36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1880" y="3140968"/>
            <a:ext cx="476250" cy="352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1960" y="3097513"/>
            <a:ext cx="428625" cy="438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32" y="3090665"/>
            <a:ext cx="443156" cy="4518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5140" y="3090665"/>
            <a:ext cx="408612" cy="3840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2160" y="3097513"/>
            <a:ext cx="485775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Right Brace 6"/>
          <p:cNvSpPr/>
          <p:nvPr/>
        </p:nvSpPr>
        <p:spPr>
          <a:xfrm rot="5400000">
            <a:off x="4756782" y="2380122"/>
            <a:ext cx="476250" cy="3006055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3730005" y="4653136"/>
            <a:ext cx="30117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NZ" dirty="0" smtClean="0"/>
              <a:t>Calculator will display   1.E -07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3730005" y="5517232"/>
            <a:ext cx="22461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dirty="0" smtClean="0"/>
              <a:t>Which means  </a:t>
            </a:r>
            <a:r>
              <a:rPr lang="en-NZ" dirty="0" smtClean="0"/>
              <a:t>1 x 10</a:t>
            </a:r>
            <a:r>
              <a:rPr lang="en-NZ" baseline="30000" dirty="0" smtClean="0"/>
              <a:t>-7  </a:t>
            </a:r>
            <a:r>
              <a:rPr lang="en-NZ" dirty="0" smtClean="0"/>
              <a:t> 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6045340" y="5517232"/>
            <a:ext cx="9605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NZ" dirty="0" smtClean="0"/>
              <a:t>(</a:t>
            </a:r>
            <a:r>
              <a:rPr lang="en-NZ" dirty="0" err="1" smtClean="0"/>
              <a:t>mol</a:t>
            </a:r>
            <a:r>
              <a:rPr lang="en-NZ" dirty="0" smtClean="0"/>
              <a:t> L</a:t>
            </a:r>
            <a:r>
              <a:rPr lang="en-NZ" baseline="30000" dirty="0" smtClean="0"/>
              <a:t>-1</a:t>
            </a:r>
            <a:r>
              <a:rPr lang="en-NZ" dirty="0" smtClean="0"/>
              <a:t>)</a:t>
            </a:r>
            <a:endParaRPr lang="en-US" baseline="30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7668344" y="5517232"/>
                <a:ext cx="39305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/>
                          <a:sym typeface="Wingdings"/>
                        </a:rPr>
                        <m:t>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68344" y="5517232"/>
                <a:ext cx="393056" cy="369332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Rectangle 15"/>
          <p:cNvSpPr/>
          <p:nvPr/>
        </p:nvSpPr>
        <p:spPr>
          <a:xfrm>
            <a:off x="251520" y="5949280"/>
            <a:ext cx="387336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>
                <a:sym typeface="Wingdings"/>
              </a:rPr>
              <a:t></a:t>
            </a:r>
            <a:r>
              <a:rPr lang="en-GB" dirty="0"/>
              <a:t> No Brain Too Small </a:t>
            </a:r>
            <a:r>
              <a:rPr lang="en-GB" dirty="0">
                <a:sym typeface="Wingdings"/>
              </a:rPr>
              <a:t></a:t>
            </a:r>
            <a:r>
              <a:rPr lang="en-GB" dirty="0"/>
              <a:t> CHEMISTRY </a:t>
            </a:r>
            <a:r>
              <a:rPr lang="en-GB" dirty="0">
                <a:sym typeface="Wingdings"/>
              </a:rPr>
              <a:t>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4098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 animBg="1"/>
      <p:bldP spid="8" grpId="0"/>
      <p:bldP spid="9" grpId="0"/>
      <p:bldP spid="10" grpId="0"/>
      <p:bldP spid="1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Tips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dirty="0" smtClean="0"/>
              <a:t>Don’t forget to give your answer to the required number of significant figures as stated in the question.</a:t>
            </a:r>
          </a:p>
          <a:p>
            <a:endParaRPr lang="en-NZ" dirty="0"/>
          </a:p>
          <a:p>
            <a:r>
              <a:rPr lang="en-NZ" dirty="0" smtClean="0"/>
              <a:t>For the unit standard this will be 3 </a:t>
            </a:r>
            <a:r>
              <a:rPr lang="en-NZ" dirty="0" err="1" smtClean="0"/>
              <a:t>s.f.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251520" y="5949280"/>
            <a:ext cx="387336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>
                <a:sym typeface="Wingdings"/>
              </a:rPr>
              <a:t></a:t>
            </a:r>
            <a:r>
              <a:rPr lang="en-GB" dirty="0"/>
              <a:t> No Brain Too Small </a:t>
            </a:r>
            <a:r>
              <a:rPr lang="en-GB" dirty="0">
                <a:sym typeface="Wingdings"/>
              </a:rPr>
              <a:t></a:t>
            </a:r>
            <a:r>
              <a:rPr lang="en-GB" dirty="0"/>
              <a:t> CHEMISTRY </a:t>
            </a:r>
            <a:r>
              <a:rPr lang="en-GB" dirty="0">
                <a:sym typeface="Wingdings"/>
              </a:rPr>
              <a:t>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0075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77</TotalTime>
  <Words>158</Words>
  <Application>Microsoft Office PowerPoint</Application>
  <PresentationFormat>On-screen Show (4:3)</PresentationFormat>
  <Paragraphs>25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Casio graphics calculators and Chemistry</vt:lpstr>
      <vt:lpstr>Finding –log of a number</vt:lpstr>
      <vt:lpstr>Finding 10-pH ( to calculate [H+])</vt:lpstr>
      <vt:lpstr>Tips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Casio graphics calculators and Chemistry</dc:title>
  <dc:creator>NB2S</dc:creator>
  <cp:lastModifiedBy>Josi</cp:lastModifiedBy>
  <cp:revision>14</cp:revision>
  <dcterms:created xsi:type="dcterms:W3CDTF">2011-07-12T07:36:04Z</dcterms:created>
  <dcterms:modified xsi:type="dcterms:W3CDTF">2012-08-16T06:12:35Z</dcterms:modified>
</cp:coreProperties>
</file>